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embeddedFontLst>
    <p:embeddedFont>
      <p:font typeface="M PLUS Rounded 1c" panose="020B0600070205080204" charset="-128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622">
          <p15:clr>
            <a:srgbClr val="A4A3A4"/>
          </p15:clr>
        </p15:guide>
        <p15:guide id="2" pos="4649">
          <p15:clr>
            <a:srgbClr val="A4A3A4"/>
          </p15:clr>
        </p15:guide>
        <p15:guide id="3" pos="113">
          <p15:clr>
            <a:srgbClr val="9AA0A6"/>
          </p15:clr>
        </p15:guide>
        <p15:guide id="4" orient="horz" pos="11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A3420EB-325C-4E6D-83B6-DF608F12A017}">
  <a:tblStyle styleId="{4A3420EB-325C-4E6D-83B6-DF608F12A0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9" autoAdjust="0"/>
  </p:normalViewPr>
  <p:slideViewPr>
    <p:cSldViewPr snapToGrid="0">
      <p:cViewPr varScale="1">
        <p:scale>
          <a:sx n="75" d="100"/>
          <a:sy n="75" d="100"/>
        </p:scale>
        <p:origin x="3012" y="78"/>
      </p:cViewPr>
      <p:guideLst>
        <p:guide orient="horz" pos="6622"/>
        <p:guide pos="4649"/>
        <p:guide pos="113"/>
        <p:guide orient="horz"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0944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714cf7078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714cf7078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638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519750" y="569253"/>
            <a:ext cx="65205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519750" y="2846253"/>
            <a:ext cx="65205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519750" y="9909914"/>
            <a:ext cx="1701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2504251" y="9909914"/>
            <a:ext cx="25515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5339249" y="9909914"/>
            <a:ext cx="1701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readyfor.jp/projects/omuta-saiseikai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p15"/>
          <p:cNvCxnSpPr/>
          <p:nvPr/>
        </p:nvCxnSpPr>
        <p:spPr>
          <a:xfrm rot="10800000" flipH="1">
            <a:off x="361713" y="1789675"/>
            <a:ext cx="6706200" cy="1320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dot"/>
            <a:round/>
            <a:headEnd type="none" w="med" len="med"/>
            <a:tailEnd type="none" w="med" len="med"/>
          </a:ln>
        </p:spPr>
      </p:cxnSp>
      <p:graphicFrame>
        <p:nvGraphicFramePr>
          <p:cNvPr id="90" name="Google Shape;90;p15"/>
          <p:cNvGraphicFramePr/>
          <p:nvPr>
            <p:extLst>
              <p:ext uri="{D42A27DB-BD31-4B8C-83A1-F6EECF244321}">
                <p14:modId xmlns:p14="http://schemas.microsoft.com/office/powerpoint/2010/main" val="1429989463"/>
              </p:ext>
            </p:extLst>
          </p:nvPr>
        </p:nvGraphicFramePr>
        <p:xfrm>
          <a:off x="358638" y="4017275"/>
          <a:ext cx="6855225" cy="4371657"/>
        </p:xfrm>
        <a:graphic>
          <a:graphicData uri="http://schemas.openxmlformats.org/drawingml/2006/table">
            <a:tbl>
              <a:tblPr>
                <a:noFill/>
                <a:tableStyleId>{4A3420EB-325C-4E6D-83B6-DF608F12A017}</a:tableStyleId>
              </a:tblPr>
              <a:tblGrid>
                <a:gridCol w="461050"/>
                <a:gridCol w="1304025"/>
                <a:gridCol w="5090150"/>
              </a:tblGrid>
              <a:tr h="416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1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 smtClean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>
                          <a:sym typeface="M PLUS Rounded 1c"/>
                        </a:rPr>
                        <a:t>【コース名】</a:t>
                      </a:r>
                      <a:endParaRPr sz="800" dirty="0"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 smtClean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b="1" dirty="0">
                        <a:solidFill>
                          <a:srgbClr val="666666"/>
                        </a:solidFill>
                        <a:highlight>
                          <a:srgbClr val="FFC780"/>
                        </a:highlight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53144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2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 smtClean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3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4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</a:t>
                      </a:r>
                      <a:r>
                        <a:rPr lang="ja" sz="800" b="1" dirty="0" smtClean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】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5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6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7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8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9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  <a:tr h="411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10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 anchor="ctr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円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【】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■</a:t>
                      </a:r>
                      <a:endParaRPr sz="800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91" name="Google Shape;91;p15"/>
          <p:cNvGraphicFramePr/>
          <p:nvPr>
            <p:extLst>
              <p:ext uri="{D42A27DB-BD31-4B8C-83A1-F6EECF244321}">
                <p14:modId xmlns:p14="http://schemas.microsoft.com/office/powerpoint/2010/main" val="59732838"/>
              </p:ext>
            </p:extLst>
          </p:nvPr>
        </p:nvGraphicFramePr>
        <p:xfrm>
          <a:off x="356808" y="8717204"/>
          <a:ext cx="6858925" cy="1767940"/>
        </p:xfrm>
        <a:graphic>
          <a:graphicData uri="http://schemas.openxmlformats.org/drawingml/2006/table">
            <a:tbl>
              <a:tblPr>
                <a:noFill/>
                <a:tableStyleId>{4A3420EB-325C-4E6D-83B6-DF608F12A017}</a:tableStyleId>
              </a:tblPr>
              <a:tblGrid>
                <a:gridCol w="867475"/>
                <a:gridCol w="2673325"/>
                <a:gridCol w="840425"/>
                <a:gridCol w="2477700"/>
              </a:tblGrid>
              <a:tr h="256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かな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ご支援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内容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　</a:t>
                      </a:r>
                      <a:r>
                        <a:rPr lang="ja" sz="800" b="1" dirty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　　番（              円コース）　　</a:t>
                      </a: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　</a:t>
                      </a:r>
                      <a:r>
                        <a:rPr lang="ja" sz="800" b="1" smtClean="0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口</a:t>
                      </a:r>
                      <a:endParaRPr sz="800" b="1" dirty="0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6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氏名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</a:tr>
              <a:tr h="253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住所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〒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</a:tr>
              <a:tr h="360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電話番号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メール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666666"/>
                          </a:solidFill>
                          <a:latin typeface="M PLUS Rounded 1c"/>
                          <a:ea typeface="M PLUS Rounded 1c"/>
                          <a:cs typeface="M PLUS Rounded 1c"/>
                          <a:sym typeface="M PLUS Rounded 1c"/>
                        </a:rPr>
                        <a:t>アドレス</a:t>
                      </a:r>
                      <a:endParaRPr sz="800" b="1">
                        <a:solidFill>
                          <a:srgbClr val="666666"/>
                        </a:solidFill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67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dirty="0">
                          <a:sym typeface="M PLUS Rounded 1c"/>
                        </a:rPr>
                        <a:t>HPに掲載するお名前（該当のコースのみ）</a:t>
                      </a:r>
                      <a:endParaRPr sz="800" dirty="0">
                        <a:sym typeface="M PLUS Rounded 1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>
                          <a:sym typeface="M PLUS Rounded 1c"/>
                        </a:rPr>
                        <a:t>＊ご希望でない場合は、「なし」とご記入ください</a:t>
                      </a:r>
                      <a:endParaRPr sz="800" dirty="0">
                        <a:sym typeface="M PLUS Rounded 1c"/>
                      </a:endParaRPr>
                    </a:p>
                  </a:txBody>
                  <a:tcPr marL="91475" marR="91475" marT="91450" marB="91450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M PLUS Rounded 1c"/>
                        <a:ea typeface="M PLUS Rounded 1c"/>
                        <a:cs typeface="M PLUS Rounded 1c"/>
                        <a:sym typeface="M PLUS Rounded 1c"/>
                      </a:endParaRPr>
                    </a:p>
                  </a:txBody>
                  <a:tcPr marL="91475" marR="91475" marT="91450" marB="91450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2" name="Google Shape;92;p15"/>
          <p:cNvCxnSpPr/>
          <p:nvPr/>
        </p:nvCxnSpPr>
        <p:spPr>
          <a:xfrm rot="10800000" flipH="1">
            <a:off x="361725" y="861000"/>
            <a:ext cx="6706200" cy="1320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dot"/>
            <a:round/>
            <a:headEnd type="none" w="med" len="med"/>
            <a:tailEnd type="none" w="med" len="med"/>
          </a:ln>
        </p:spPr>
      </p:cxnSp>
      <p:grpSp>
        <p:nvGrpSpPr>
          <p:cNvPr id="93" name="Google Shape;93;p15"/>
          <p:cNvGrpSpPr/>
          <p:nvPr/>
        </p:nvGrpSpPr>
        <p:grpSpPr>
          <a:xfrm>
            <a:off x="355449" y="489660"/>
            <a:ext cx="3134326" cy="394823"/>
            <a:chOff x="352374" y="533397"/>
            <a:chExt cx="3134326" cy="394823"/>
          </a:xfrm>
        </p:grpSpPr>
        <p:sp>
          <p:nvSpPr>
            <p:cNvPr id="94" name="Google Shape;94;p15"/>
            <p:cNvSpPr txBox="1"/>
            <p:nvPr/>
          </p:nvSpPr>
          <p:spPr>
            <a:xfrm>
              <a:off x="819700" y="553800"/>
              <a:ext cx="2667000" cy="346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ja" sz="1050" dirty="0">
                  <a:latin typeface="ＭＳ Ｐ明朝" panose="02020600040205080304" pitchFamily="18" charset="-128"/>
                  <a:ea typeface="ＭＳ Ｐ明朝" panose="02020600040205080304" pitchFamily="18" charset="-128"/>
                  <a:sym typeface="M PLUS Rounded 1c"/>
                </a:rPr>
                <a:t>WEBサイトからのご支援の方</a:t>
              </a:r>
              <a:endParaRPr sz="105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grpSp>
          <p:nvGrpSpPr>
            <p:cNvPr id="95" name="Google Shape;95;p15"/>
            <p:cNvGrpSpPr/>
            <p:nvPr/>
          </p:nvGrpSpPr>
          <p:grpSpPr>
            <a:xfrm>
              <a:off x="352374" y="533397"/>
              <a:ext cx="394823" cy="394823"/>
              <a:chOff x="352375" y="838200"/>
              <a:chExt cx="533400" cy="533400"/>
            </a:xfrm>
          </p:grpSpPr>
          <p:sp>
            <p:nvSpPr>
              <p:cNvPr id="96" name="Google Shape;96;p15"/>
              <p:cNvSpPr/>
              <p:nvPr/>
            </p:nvSpPr>
            <p:spPr>
              <a:xfrm>
                <a:off x="352375" y="838200"/>
                <a:ext cx="533400" cy="533400"/>
              </a:xfrm>
              <a:prstGeom prst="flowChartProcess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pic>
            <p:nvPicPr>
              <p:cNvPr id="97" name="Google Shape;97;p15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42525" y="928375"/>
                <a:ext cx="353100" cy="3531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8" name="Google Shape;98;p15"/>
          <p:cNvSpPr/>
          <p:nvPr/>
        </p:nvSpPr>
        <p:spPr>
          <a:xfrm>
            <a:off x="352375" y="8482600"/>
            <a:ext cx="1752600" cy="234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申込書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352375" y="3783350"/>
            <a:ext cx="1752600" cy="234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コース一覧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352375" y="172375"/>
            <a:ext cx="1752600" cy="234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ご支援の方法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grpSp>
        <p:nvGrpSpPr>
          <p:cNvPr id="101" name="Google Shape;101;p15"/>
          <p:cNvGrpSpPr/>
          <p:nvPr/>
        </p:nvGrpSpPr>
        <p:grpSpPr>
          <a:xfrm>
            <a:off x="347970" y="1429296"/>
            <a:ext cx="3134317" cy="394823"/>
            <a:chOff x="352383" y="1657346"/>
            <a:chExt cx="3134317" cy="394823"/>
          </a:xfrm>
        </p:grpSpPr>
        <p:grpSp>
          <p:nvGrpSpPr>
            <p:cNvPr id="102" name="Google Shape;102;p15"/>
            <p:cNvGrpSpPr/>
            <p:nvPr/>
          </p:nvGrpSpPr>
          <p:grpSpPr>
            <a:xfrm>
              <a:off x="352383" y="1657346"/>
              <a:ext cx="394823" cy="394823"/>
              <a:chOff x="3932400" y="838200"/>
              <a:chExt cx="533400" cy="533400"/>
            </a:xfrm>
          </p:grpSpPr>
          <p:sp>
            <p:nvSpPr>
              <p:cNvPr id="103" name="Google Shape;103;p15"/>
              <p:cNvSpPr/>
              <p:nvPr/>
            </p:nvSpPr>
            <p:spPr>
              <a:xfrm>
                <a:off x="3932400" y="838200"/>
                <a:ext cx="533400" cy="533400"/>
              </a:xfrm>
              <a:prstGeom prst="flowChartProcess">
                <a:avLst/>
              </a:pr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ＭＳ Ｐ明朝" panose="02020600040205080304" pitchFamily="18" charset="-128"/>
                  <a:ea typeface="ＭＳ Ｐ明朝" panose="02020600040205080304" pitchFamily="18" charset="-128"/>
                </a:endParaRPr>
              </a:p>
            </p:txBody>
          </p:sp>
          <p:pic>
            <p:nvPicPr>
              <p:cNvPr id="104" name="Google Shape;104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10800000" flipH="1">
                <a:off x="4022550" y="937958"/>
                <a:ext cx="353100" cy="3531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5" name="Google Shape;105;p15"/>
            <p:cNvSpPr txBox="1"/>
            <p:nvPr/>
          </p:nvSpPr>
          <p:spPr>
            <a:xfrm>
              <a:off x="819700" y="1677750"/>
              <a:ext cx="2667000" cy="346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1050">
                  <a:latin typeface="ＭＳ Ｐ明朝" panose="02020600040205080304" pitchFamily="18" charset="-128"/>
                  <a:ea typeface="ＭＳ Ｐ明朝" panose="02020600040205080304" pitchFamily="18" charset="-128"/>
                  <a:sym typeface="M PLUS Rounded 1c"/>
                </a:rPr>
                <a:t>申込書を利用してのご支援の方</a:t>
              </a:r>
              <a:endParaRPr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endParaRPr>
            </a:p>
          </p:txBody>
        </p:sp>
      </p:grpSp>
      <p:sp>
        <p:nvSpPr>
          <p:cNvPr id="106" name="Google Shape;106;p15"/>
          <p:cNvSpPr txBox="1"/>
          <p:nvPr/>
        </p:nvSpPr>
        <p:spPr>
          <a:xfrm>
            <a:off x="879900" y="873198"/>
            <a:ext cx="2305200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右記サイトから、クレジットカード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または銀行振込でご支援ください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2530975" y="1238550"/>
            <a:ext cx="3585526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  <a:hlinkClick r:id="rId5"/>
              </a:rPr>
              <a:t>https://readyfor.jp/projects/</a:t>
            </a:r>
            <a:r>
              <a:rPr lang="en-US" altLang="ja" sz="1050" dirty="0" err="1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  <a:hlinkClick r:id="rId5"/>
              </a:rPr>
              <a:t>omuta-saiseikai</a:t>
            </a:r>
            <a:endParaRPr lang="en-US" altLang="ja"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grpSp>
        <p:nvGrpSpPr>
          <p:cNvPr id="108" name="Google Shape;108;p15"/>
          <p:cNvGrpSpPr/>
          <p:nvPr/>
        </p:nvGrpSpPr>
        <p:grpSpPr>
          <a:xfrm>
            <a:off x="3587454" y="964400"/>
            <a:ext cx="2529097" cy="234600"/>
            <a:chOff x="3287625" y="1122200"/>
            <a:chExt cx="2410500" cy="234600"/>
          </a:xfrm>
        </p:grpSpPr>
        <p:sp>
          <p:nvSpPr>
            <p:cNvPr id="109" name="Google Shape;109;p15"/>
            <p:cNvSpPr/>
            <p:nvPr/>
          </p:nvSpPr>
          <p:spPr>
            <a:xfrm>
              <a:off x="3287625" y="1122200"/>
              <a:ext cx="2410500" cy="234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1050" dirty="0">
                  <a:latin typeface="ＭＳ Ｐ明朝" panose="02020600040205080304" pitchFamily="18" charset="-128"/>
                  <a:ea typeface="ＭＳ Ｐ明朝" panose="02020600040205080304" pitchFamily="18" charset="-128"/>
                  <a:sym typeface="M PLUS Rounded 1c"/>
                </a:rPr>
                <a:t>キーワード　レディーフォー</a:t>
              </a:r>
              <a:endParaRPr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endParaRPr>
            </a:p>
          </p:txBody>
        </p:sp>
        <p:pic>
          <p:nvPicPr>
            <p:cNvPr id="110" name="Google Shape;110;p1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449195" y="1170783"/>
              <a:ext cx="137450" cy="1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Google Shape;111;p15"/>
          <p:cNvSpPr txBox="1"/>
          <p:nvPr/>
        </p:nvSpPr>
        <p:spPr>
          <a:xfrm>
            <a:off x="879888" y="1784350"/>
            <a:ext cx="6185100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下記の申込書にご記入の上、FAX・メールまたは郵送にてご提出ください。その上で銀行口座にご支援金を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お振込みください。※お振込みだけではご支援を正常に受理できません。必ず申込書もご提出ください。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512514" y="2266885"/>
            <a:ext cx="2404800" cy="234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お申し込み先</a:t>
            </a:r>
            <a:endParaRPr sz="105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2867000" y="2228213"/>
            <a:ext cx="4307700" cy="234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振込先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347970" y="2445150"/>
            <a:ext cx="2504743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&lt;実行者名&gt;</a:t>
            </a: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福岡県済生会大牟田病院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&lt;住所&gt; 〒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837-0916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　　　　福岡県大牟田市田隈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810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電話：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0944-53-2488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FAX：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0944-53-2538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メール：</a:t>
            </a:r>
            <a:r>
              <a:rPr lang="en-US" alt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team-omuta@omuta-saiseikai.jp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2956913" y="3065775"/>
            <a:ext cx="712500" cy="234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口座名義</a:t>
            </a:r>
            <a:endParaRPr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2956913" y="2793625"/>
            <a:ext cx="712500" cy="234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口座番号</a:t>
            </a:r>
            <a:endParaRPr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4957488" y="2547238"/>
            <a:ext cx="712500" cy="234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支店名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2956913" y="2510925"/>
            <a:ext cx="712500" cy="234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金融機関</a:t>
            </a:r>
            <a:endParaRPr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3711750" y="2541000"/>
            <a:ext cx="1237100" cy="195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福岡</a:t>
            </a: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銀行（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0177</a:t>
            </a: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）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5804713" y="2476521"/>
            <a:ext cx="1409150" cy="287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大牟田</a:t>
            </a: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支店（</a:t>
            </a:r>
            <a:r>
              <a:rPr lang="en-US" altLang="ja-JP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691</a:t>
            </a:r>
            <a:r>
              <a:rPr lang="ja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）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3729639" y="2769034"/>
            <a:ext cx="1824107" cy="26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普通預金　２６５８９２７</a:t>
            </a:r>
            <a:endParaRPr sz="105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3701700" y="3057301"/>
            <a:ext cx="3816700" cy="355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社会福祉法人恩賜財団済生会支部福岡県済生会大牟田病院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院長　稲吉康治</a:t>
            </a:r>
            <a:endParaRPr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pic>
        <p:nvPicPr>
          <p:cNvPr id="123" name="Google Shape;12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21700" y="884475"/>
            <a:ext cx="712500" cy="71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5"/>
          <p:cNvSpPr txBox="1"/>
          <p:nvPr/>
        </p:nvSpPr>
        <p:spPr>
          <a:xfrm>
            <a:off x="3639029" y="3438375"/>
            <a:ext cx="3829433" cy="341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（カナ）</a:t>
            </a: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ﾌｸ）</a:t>
            </a:r>
            <a:r>
              <a:rPr lang="ja-JP" altLang="en-US" sz="1000" dirty="0" err="1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ｵﾝｼｻﾞｲﾀﾞﾝｻｲｾｲｶｲｼ</a:t>
            </a: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ﾌﾞﾌｸｵｶｹﾝｻｲｾｲｶｲｵｵﾑﾀﾋﾞｮｳｲﾝ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  <a:sym typeface="M PLUS Rounded 1c"/>
              </a:rPr>
              <a:t>　　　 ｲﾝﾁｮｳ　ｲﾅﾖｼﾔｽﾊﾙ</a:t>
            </a:r>
            <a:endParaRPr sz="1000" dirty="0">
              <a:latin typeface="ＭＳ Ｐ明朝" panose="02020600040205080304" pitchFamily="18" charset="-128"/>
              <a:ea typeface="ＭＳ Ｐ明朝" panose="02020600040205080304" pitchFamily="18" charset="-128"/>
              <a:sym typeface="M PLUS Rounded 1c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775" y="872222"/>
            <a:ext cx="852984" cy="85298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-3270738" y="4051200"/>
            <a:ext cx="19694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227</Words>
  <Application>Microsoft Office PowerPoint</Application>
  <PresentationFormat>ユーザー設定</PresentationFormat>
  <Paragraphs>82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 PLUS Rounded 1c</vt:lpstr>
      <vt:lpstr>ＭＳ Ｐ明朝</vt:lpstr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庶務・用度</dc:creator>
  <cp:lastModifiedBy>soumu-kanri</cp:lastModifiedBy>
  <cp:revision>12</cp:revision>
  <dcterms:modified xsi:type="dcterms:W3CDTF">2023-02-22T03:41:07Z</dcterms:modified>
</cp:coreProperties>
</file>