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7559675" cy="10691813"/>
  <p:notesSz cx="6858000" cy="9144000"/>
  <p:embeddedFontLst>
    <p:embeddedFont>
      <p:font typeface="M PLUS Rounded 1c" panose="020B0600070205080204" charset="-128"/>
      <p:regular r:id="rId4"/>
      <p:bold r:id="rId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6622">
          <p15:clr>
            <a:srgbClr val="A4A3A4"/>
          </p15:clr>
        </p15:guide>
        <p15:guide id="2" pos="4649">
          <p15:clr>
            <a:srgbClr val="A4A3A4"/>
          </p15:clr>
        </p15:guide>
        <p15:guide id="3" pos="113">
          <p15:clr>
            <a:srgbClr val="9AA0A6"/>
          </p15:clr>
        </p15:guide>
        <p15:guide id="4" orient="horz" pos="113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A3420EB-325C-4E6D-83B6-DF608F12A017}">
  <a:tblStyle styleId="{4A3420EB-325C-4E6D-83B6-DF608F12A01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429" autoAdjust="0"/>
  </p:normalViewPr>
  <p:slideViewPr>
    <p:cSldViewPr snapToGrid="0">
      <p:cViewPr varScale="1">
        <p:scale>
          <a:sx n="75" d="100"/>
          <a:sy n="75" d="100"/>
        </p:scale>
        <p:origin x="3012" y="78"/>
      </p:cViewPr>
      <p:guideLst>
        <p:guide orient="horz" pos="6622"/>
        <p:guide pos="4649"/>
        <p:guide pos="113"/>
        <p:guide orient="horz" pos="1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2.fntdata"/><Relationship Id="rId4" Type="http://schemas.openxmlformats.org/officeDocument/2006/relationships/font" Target="fonts/font1.fntdata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17050" y="685800"/>
            <a:ext cx="2424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2709440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c714cf7078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c714cf7078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76388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519750" y="569253"/>
            <a:ext cx="6520500" cy="20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519750" y="2846253"/>
            <a:ext cx="6520500" cy="678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519750" y="9909914"/>
            <a:ext cx="17010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2504251" y="9909914"/>
            <a:ext cx="25515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5339249" y="9909914"/>
            <a:ext cx="17010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readyfor.jp/projects/omuta-saiseikai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9" name="Google Shape;89;p15"/>
          <p:cNvCxnSpPr/>
          <p:nvPr/>
        </p:nvCxnSpPr>
        <p:spPr>
          <a:xfrm rot="10800000" flipH="1">
            <a:off x="361713" y="1789675"/>
            <a:ext cx="6706200" cy="13200"/>
          </a:xfrm>
          <a:prstGeom prst="straightConnector1">
            <a:avLst/>
          </a:prstGeom>
          <a:noFill/>
          <a:ln w="28575" cap="flat" cmpd="sng">
            <a:solidFill>
              <a:srgbClr val="D9D9D9"/>
            </a:solidFill>
            <a:prstDash val="dot"/>
            <a:round/>
            <a:headEnd type="none" w="med" len="med"/>
            <a:tailEnd type="none" w="med" len="med"/>
          </a:ln>
        </p:spPr>
      </p:cxnSp>
      <p:graphicFrame>
        <p:nvGraphicFramePr>
          <p:cNvPr id="90" name="Google Shape;90;p15"/>
          <p:cNvGraphicFramePr/>
          <p:nvPr>
            <p:extLst>
              <p:ext uri="{D42A27DB-BD31-4B8C-83A1-F6EECF244321}">
                <p14:modId xmlns:p14="http://schemas.microsoft.com/office/powerpoint/2010/main" val="1429989463"/>
              </p:ext>
            </p:extLst>
          </p:nvPr>
        </p:nvGraphicFramePr>
        <p:xfrm>
          <a:off x="358638" y="4017275"/>
          <a:ext cx="6855225" cy="4371657"/>
        </p:xfrm>
        <a:graphic>
          <a:graphicData uri="http://schemas.openxmlformats.org/drawingml/2006/table">
            <a:tbl>
              <a:tblPr>
                <a:noFill/>
                <a:tableStyleId>{4A3420EB-325C-4E6D-83B6-DF608F12A017}</a:tableStyleId>
              </a:tblPr>
              <a:tblGrid>
                <a:gridCol w="461050"/>
                <a:gridCol w="1304025"/>
                <a:gridCol w="5090150"/>
              </a:tblGrid>
              <a:tr h="4169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 dirty="0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1</a:t>
                      </a:r>
                      <a:endParaRPr sz="800" b="1" dirty="0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</a:txBody>
                  <a:tcPr marL="91425" marR="91425" marT="91425" marB="91425" anchor="ctr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 dirty="0" smtClean="0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円</a:t>
                      </a:r>
                      <a:endParaRPr sz="800" b="1" dirty="0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dirty="0">
                          <a:sym typeface="M PLUS Rounded 1c"/>
                        </a:rPr>
                        <a:t>【コース名】</a:t>
                      </a:r>
                      <a:endParaRPr sz="800" dirty="0">
                        <a:sym typeface="M PLUS Rounded 1c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 dirty="0" smtClean="0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■</a:t>
                      </a:r>
                      <a:endParaRPr sz="800" b="1" dirty="0">
                        <a:solidFill>
                          <a:srgbClr val="666666"/>
                        </a:solidFill>
                        <a:highlight>
                          <a:srgbClr val="FFC780"/>
                        </a:highlight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</a:txBody>
                  <a:tcPr marL="91425" marR="91425" marT="91425" marB="91425"/>
                </a:tc>
              </a:tr>
              <a:tr h="531447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2</a:t>
                      </a:r>
                      <a:endParaRPr sz="800" b="1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</a:txBody>
                  <a:tcPr marL="91425" marR="91425" marT="91425" marB="91425" anchor="ctr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ja" sz="800" b="1" dirty="0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円</a:t>
                      </a:r>
                      <a:endParaRPr sz="800" b="1" dirty="0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ja" sz="800" b="1" dirty="0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【】</a:t>
                      </a:r>
                      <a:endParaRPr sz="800" b="1" dirty="0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ja" sz="800" b="1" dirty="0" smtClean="0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■</a:t>
                      </a:r>
                      <a:endParaRPr sz="800" b="1" dirty="0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</a:txBody>
                  <a:tcPr marL="91425" marR="91425" marT="91425" marB="91425"/>
                </a:tc>
              </a:tr>
              <a:tr h="4113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3</a:t>
                      </a:r>
                      <a:endParaRPr sz="800" b="1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</a:txBody>
                  <a:tcPr marL="91425" marR="91425" marT="91425" marB="91425" anchor="ctr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ja" sz="800" b="1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円</a:t>
                      </a:r>
                      <a:endParaRPr sz="800" b="1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ja" sz="800" b="1" dirty="0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【】</a:t>
                      </a:r>
                      <a:endParaRPr sz="800" b="1" dirty="0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ja" sz="800" b="1" dirty="0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■</a:t>
                      </a:r>
                      <a:endParaRPr sz="800" dirty="0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</a:txBody>
                  <a:tcPr marL="91425" marR="91425" marT="91425" marB="91425"/>
                </a:tc>
              </a:tr>
              <a:tr h="4113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4</a:t>
                      </a:r>
                      <a:endParaRPr sz="800" b="1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</a:txBody>
                  <a:tcPr marL="91425" marR="91425" marT="91425" marB="91425" anchor="ctr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ja" sz="800" b="1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円</a:t>
                      </a:r>
                      <a:endParaRPr sz="800" b="1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ja" sz="800" b="1" dirty="0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【</a:t>
                      </a:r>
                      <a:r>
                        <a:rPr lang="ja" sz="800" b="1" dirty="0" smtClean="0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】</a:t>
                      </a:r>
                      <a:endParaRPr sz="800" b="1" dirty="0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ja" sz="800" b="1" dirty="0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■</a:t>
                      </a:r>
                      <a:endParaRPr sz="800" dirty="0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</a:txBody>
                  <a:tcPr marL="91425" marR="91425" marT="91425" marB="91425"/>
                </a:tc>
              </a:tr>
              <a:tr h="4113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5</a:t>
                      </a:r>
                      <a:endParaRPr sz="800" b="1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</a:txBody>
                  <a:tcPr marL="91425" marR="91425" marT="91425" marB="91425" anchor="ctr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ja" sz="800" b="1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円</a:t>
                      </a:r>
                      <a:endParaRPr sz="800" b="1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ja" sz="800" b="1" dirty="0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【】</a:t>
                      </a:r>
                      <a:endParaRPr sz="800" b="1" dirty="0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ja" sz="800" b="1" dirty="0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■</a:t>
                      </a:r>
                      <a:endParaRPr sz="800" dirty="0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</a:txBody>
                  <a:tcPr marL="91425" marR="91425" marT="91425" marB="91425"/>
                </a:tc>
              </a:tr>
              <a:tr h="4113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6</a:t>
                      </a:r>
                      <a:endParaRPr sz="800" b="1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</a:txBody>
                  <a:tcPr marL="91425" marR="91425" marT="91425" marB="91425" anchor="ctr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ja" sz="800" b="1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円</a:t>
                      </a:r>
                      <a:endParaRPr sz="800" b="1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ja" sz="800" b="1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【】</a:t>
                      </a:r>
                      <a:endParaRPr sz="800" b="1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ja" sz="800" b="1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■</a:t>
                      </a:r>
                      <a:endParaRPr sz="800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</a:txBody>
                  <a:tcPr marL="91425" marR="91425" marT="91425" marB="91425"/>
                </a:tc>
              </a:tr>
              <a:tr h="4113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7</a:t>
                      </a:r>
                      <a:endParaRPr sz="800" b="1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</a:txBody>
                  <a:tcPr marL="91425" marR="91425" marT="91425" marB="91425" anchor="ctr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ja" sz="800" b="1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円</a:t>
                      </a:r>
                      <a:endParaRPr sz="800" b="1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ja" sz="800" b="1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【】</a:t>
                      </a:r>
                      <a:endParaRPr sz="800" b="1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ja" sz="800" b="1" dirty="0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■</a:t>
                      </a:r>
                      <a:endParaRPr sz="800" dirty="0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</a:txBody>
                  <a:tcPr marL="91425" marR="91425" marT="91425" marB="91425"/>
                </a:tc>
              </a:tr>
              <a:tr h="4113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8</a:t>
                      </a:r>
                      <a:endParaRPr sz="800" b="1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</a:txBody>
                  <a:tcPr marL="91425" marR="91425" marT="91425" marB="91425" anchor="ctr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ja" sz="800" b="1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円</a:t>
                      </a:r>
                      <a:endParaRPr sz="800" b="1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ja" sz="800" b="1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【】</a:t>
                      </a:r>
                      <a:endParaRPr sz="800" b="1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ja" sz="800" b="1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■</a:t>
                      </a:r>
                      <a:endParaRPr sz="800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</a:txBody>
                  <a:tcPr marL="91425" marR="91425" marT="91425" marB="91425"/>
                </a:tc>
              </a:tr>
              <a:tr h="4113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9</a:t>
                      </a:r>
                      <a:endParaRPr sz="800" b="1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</a:txBody>
                  <a:tcPr marL="91425" marR="91425" marT="91425" marB="91425" anchor="ctr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ja" sz="800" b="1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円</a:t>
                      </a:r>
                      <a:endParaRPr sz="800" b="1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ja" sz="800" b="1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【】</a:t>
                      </a:r>
                      <a:endParaRPr sz="800" b="1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ja" sz="800" b="1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■</a:t>
                      </a:r>
                      <a:endParaRPr sz="800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</a:txBody>
                  <a:tcPr marL="91425" marR="91425" marT="91425" marB="91425"/>
                </a:tc>
              </a:tr>
              <a:tr h="4113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10</a:t>
                      </a:r>
                      <a:endParaRPr sz="800" b="1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</a:txBody>
                  <a:tcPr marL="91425" marR="91425" marT="91425" marB="91425" anchor="ctr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ja" sz="800" b="1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円</a:t>
                      </a:r>
                      <a:endParaRPr sz="800" b="1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ja" sz="800" b="1" dirty="0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【】</a:t>
                      </a:r>
                      <a:endParaRPr sz="800" b="1" dirty="0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ja" sz="800" b="1" dirty="0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■</a:t>
                      </a:r>
                      <a:endParaRPr sz="800" dirty="0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graphicFrame>
        <p:nvGraphicFramePr>
          <p:cNvPr id="91" name="Google Shape;91;p15"/>
          <p:cNvGraphicFramePr/>
          <p:nvPr>
            <p:extLst>
              <p:ext uri="{D42A27DB-BD31-4B8C-83A1-F6EECF244321}">
                <p14:modId xmlns:p14="http://schemas.microsoft.com/office/powerpoint/2010/main" val="59732838"/>
              </p:ext>
            </p:extLst>
          </p:nvPr>
        </p:nvGraphicFramePr>
        <p:xfrm>
          <a:off x="356808" y="8717204"/>
          <a:ext cx="6858925" cy="1767940"/>
        </p:xfrm>
        <a:graphic>
          <a:graphicData uri="http://schemas.openxmlformats.org/drawingml/2006/table">
            <a:tbl>
              <a:tblPr>
                <a:noFill/>
                <a:tableStyleId>{4A3420EB-325C-4E6D-83B6-DF608F12A017}</a:tableStyleId>
              </a:tblPr>
              <a:tblGrid>
                <a:gridCol w="867475"/>
                <a:gridCol w="2673325"/>
                <a:gridCol w="840425"/>
                <a:gridCol w="2477700"/>
              </a:tblGrid>
              <a:tr h="2567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 dirty="0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かな</a:t>
                      </a:r>
                      <a:endParaRPr sz="800" b="1" dirty="0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</a:txBody>
                  <a:tcPr marL="91475" marR="91475" marT="91450" marB="9145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</a:txBody>
                  <a:tcPr marL="91475" marR="91475" marT="91450" marB="91450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ご支援</a:t>
                      </a:r>
                      <a:endParaRPr sz="800" b="1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内容</a:t>
                      </a:r>
                      <a:endParaRPr sz="800" b="1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</a:txBody>
                  <a:tcPr marL="91475" marR="91475" marT="91450" marB="9145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 dirty="0"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　</a:t>
                      </a:r>
                      <a:r>
                        <a:rPr lang="ja" sz="800" b="1" dirty="0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　　番（              円コース）　　</a:t>
                      </a:r>
                      <a:r>
                        <a:rPr lang="ja" sz="800" b="1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　</a:t>
                      </a:r>
                      <a:r>
                        <a:rPr lang="ja" sz="800" b="1" smtClean="0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口</a:t>
                      </a:r>
                      <a:endParaRPr sz="800" b="1" dirty="0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</a:txBody>
                  <a:tcPr marL="91475" marR="91475" marT="91450" marB="9145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67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氏名</a:t>
                      </a:r>
                      <a:endParaRPr sz="800" b="1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</a:txBody>
                  <a:tcPr marL="91475" marR="91475" marT="91450" marB="9145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</a:txBody>
                  <a:tcPr marL="91475" marR="91475" marT="91450" marB="91450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</a:tr>
              <a:tr h="253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住所</a:t>
                      </a:r>
                      <a:endParaRPr sz="800" b="1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</a:txBody>
                  <a:tcPr marL="91475" marR="91475" marT="91450" marB="9145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〒</a:t>
                      </a:r>
                      <a:endParaRPr sz="800" b="1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</a:txBody>
                  <a:tcPr marL="91475" marR="91475" marT="91450" marB="91450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</a:tr>
              <a:tr h="3606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電話番号</a:t>
                      </a:r>
                      <a:endParaRPr sz="800" b="1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</a:txBody>
                  <a:tcPr marL="91475" marR="91475" marT="91450" marB="9145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</a:txBody>
                  <a:tcPr marL="91475" marR="91475" marT="91450" marB="91450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メール</a:t>
                      </a:r>
                      <a:endParaRPr sz="800" b="1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b="1">
                          <a:solidFill>
                            <a:srgbClr val="666666"/>
                          </a:solidFill>
                          <a:latin typeface="M PLUS Rounded 1c"/>
                          <a:ea typeface="M PLUS Rounded 1c"/>
                          <a:cs typeface="M PLUS Rounded 1c"/>
                          <a:sym typeface="M PLUS Rounded 1c"/>
                        </a:rPr>
                        <a:t>アドレス</a:t>
                      </a:r>
                      <a:endParaRPr sz="800" b="1">
                        <a:solidFill>
                          <a:srgbClr val="666666"/>
                        </a:solidFill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</a:txBody>
                  <a:tcPr marL="91475" marR="91475" marT="91450" marB="9145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</a:txBody>
                  <a:tcPr marL="91475" marR="91475" marT="91450" marB="91450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5675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ja" sz="800" dirty="0">
                          <a:sym typeface="M PLUS Rounded 1c"/>
                        </a:rPr>
                        <a:t>HPに掲載するお名前（該当のコースのみ）</a:t>
                      </a:r>
                      <a:endParaRPr sz="800" dirty="0">
                        <a:sym typeface="M PLUS Rounded 1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800" dirty="0">
                          <a:sym typeface="M PLUS Rounded 1c"/>
                        </a:rPr>
                        <a:t>＊ご希望でない場合は、「なし」とご記入ください</a:t>
                      </a:r>
                      <a:endParaRPr sz="800" dirty="0">
                        <a:sym typeface="M PLUS Rounded 1c"/>
                      </a:endParaRPr>
                    </a:p>
                  </a:txBody>
                  <a:tcPr marL="91475" marR="91475" marT="91450" marB="9145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>
                        <a:latin typeface="M PLUS Rounded 1c"/>
                        <a:ea typeface="M PLUS Rounded 1c"/>
                        <a:cs typeface="M PLUS Rounded 1c"/>
                        <a:sym typeface="M PLUS Rounded 1c"/>
                      </a:endParaRPr>
                    </a:p>
                  </a:txBody>
                  <a:tcPr marL="91475" marR="91475" marT="91450" marB="91450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2" name="Google Shape;92;p15"/>
          <p:cNvCxnSpPr/>
          <p:nvPr/>
        </p:nvCxnSpPr>
        <p:spPr>
          <a:xfrm rot="10800000" flipH="1">
            <a:off x="361725" y="861000"/>
            <a:ext cx="6706200" cy="13200"/>
          </a:xfrm>
          <a:prstGeom prst="straightConnector1">
            <a:avLst/>
          </a:prstGeom>
          <a:noFill/>
          <a:ln w="28575" cap="flat" cmpd="sng">
            <a:solidFill>
              <a:srgbClr val="D9D9D9"/>
            </a:solidFill>
            <a:prstDash val="dot"/>
            <a:round/>
            <a:headEnd type="none" w="med" len="med"/>
            <a:tailEnd type="none" w="med" len="med"/>
          </a:ln>
        </p:spPr>
      </p:cxnSp>
      <p:grpSp>
        <p:nvGrpSpPr>
          <p:cNvPr id="93" name="Google Shape;93;p15"/>
          <p:cNvGrpSpPr/>
          <p:nvPr/>
        </p:nvGrpSpPr>
        <p:grpSpPr>
          <a:xfrm>
            <a:off x="355449" y="489660"/>
            <a:ext cx="3134326" cy="394823"/>
            <a:chOff x="352374" y="533397"/>
            <a:chExt cx="3134326" cy="394823"/>
          </a:xfrm>
        </p:grpSpPr>
        <p:sp>
          <p:nvSpPr>
            <p:cNvPr id="94" name="Google Shape;94;p15"/>
            <p:cNvSpPr txBox="1"/>
            <p:nvPr/>
          </p:nvSpPr>
          <p:spPr>
            <a:xfrm>
              <a:off x="819700" y="553800"/>
              <a:ext cx="2667000" cy="34621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ja" sz="1050" dirty="0">
                  <a:latin typeface="ＭＳ Ｐ明朝" panose="02020600040205080304" pitchFamily="18" charset="-128"/>
                  <a:ea typeface="ＭＳ Ｐ明朝" panose="02020600040205080304" pitchFamily="18" charset="-128"/>
                  <a:sym typeface="M PLUS Rounded 1c"/>
                </a:rPr>
                <a:t>WEBサイトからのご支援の方</a:t>
              </a:r>
              <a:endParaRPr sz="1050" dirty="0"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grpSp>
          <p:nvGrpSpPr>
            <p:cNvPr id="95" name="Google Shape;95;p15"/>
            <p:cNvGrpSpPr/>
            <p:nvPr/>
          </p:nvGrpSpPr>
          <p:grpSpPr>
            <a:xfrm>
              <a:off x="352374" y="533397"/>
              <a:ext cx="394823" cy="394823"/>
              <a:chOff x="352375" y="838200"/>
              <a:chExt cx="533400" cy="533400"/>
            </a:xfrm>
          </p:grpSpPr>
          <p:sp>
            <p:nvSpPr>
              <p:cNvPr id="96" name="Google Shape;96;p15"/>
              <p:cNvSpPr/>
              <p:nvPr/>
            </p:nvSpPr>
            <p:spPr>
              <a:xfrm>
                <a:off x="352375" y="838200"/>
                <a:ext cx="533400" cy="533400"/>
              </a:xfrm>
              <a:prstGeom prst="flowChartProcess">
                <a:avLst/>
              </a:prstGeom>
              <a:solidFill>
                <a:srgbClr val="EFEF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50">
                  <a:latin typeface="ＭＳ Ｐ明朝" panose="02020600040205080304" pitchFamily="18" charset="-128"/>
                  <a:ea typeface="ＭＳ Ｐ明朝" panose="02020600040205080304" pitchFamily="18" charset="-128"/>
                </a:endParaRPr>
              </a:p>
            </p:txBody>
          </p:sp>
          <p:pic>
            <p:nvPicPr>
              <p:cNvPr id="97" name="Google Shape;97;p15"/>
              <p:cNvPicPr preferRelativeResize="0"/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>
                <a:off x="442525" y="928375"/>
                <a:ext cx="353100" cy="3531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98" name="Google Shape;98;p15"/>
          <p:cNvSpPr/>
          <p:nvPr/>
        </p:nvSpPr>
        <p:spPr>
          <a:xfrm>
            <a:off x="352375" y="8482600"/>
            <a:ext cx="1752600" cy="23460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050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</a:rPr>
              <a:t>申込書</a:t>
            </a:r>
            <a:endParaRPr sz="1050">
              <a:latin typeface="ＭＳ Ｐ明朝" panose="02020600040205080304" pitchFamily="18" charset="-128"/>
              <a:ea typeface="ＭＳ Ｐ明朝" panose="02020600040205080304" pitchFamily="18" charset="-128"/>
              <a:sym typeface="M PLUS Rounded 1c"/>
            </a:endParaRPr>
          </a:p>
        </p:txBody>
      </p:sp>
      <p:sp>
        <p:nvSpPr>
          <p:cNvPr id="99" name="Google Shape;99;p15"/>
          <p:cNvSpPr/>
          <p:nvPr/>
        </p:nvSpPr>
        <p:spPr>
          <a:xfrm>
            <a:off x="352375" y="3783350"/>
            <a:ext cx="1752600" cy="23460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050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</a:rPr>
              <a:t>コース一覧</a:t>
            </a:r>
            <a:endParaRPr sz="1050">
              <a:latin typeface="ＭＳ Ｐ明朝" panose="02020600040205080304" pitchFamily="18" charset="-128"/>
              <a:ea typeface="ＭＳ Ｐ明朝" panose="02020600040205080304" pitchFamily="18" charset="-128"/>
              <a:sym typeface="M PLUS Rounded 1c"/>
            </a:endParaRPr>
          </a:p>
        </p:txBody>
      </p:sp>
      <p:sp>
        <p:nvSpPr>
          <p:cNvPr id="100" name="Google Shape;100;p15"/>
          <p:cNvSpPr/>
          <p:nvPr/>
        </p:nvSpPr>
        <p:spPr>
          <a:xfrm>
            <a:off x="352375" y="172375"/>
            <a:ext cx="1752600" cy="23460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050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</a:rPr>
              <a:t>ご支援の方法</a:t>
            </a:r>
            <a:endParaRPr sz="1050">
              <a:latin typeface="ＭＳ Ｐ明朝" panose="02020600040205080304" pitchFamily="18" charset="-128"/>
              <a:ea typeface="ＭＳ Ｐ明朝" panose="02020600040205080304" pitchFamily="18" charset="-128"/>
              <a:sym typeface="M PLUS Rounded 1c"/>
            </a:endParaRPr>
          </a:p>
        </p:txBody>
      </p:sp>
      <p:grpSp>
        <p:nvGrpSpPr>
          <p:cNvPr id="101" name="Google Shape;101;p15"/>
          <p:cNvGrpSpPr/>
          <p:nvPr/>
        </p:nvGrpSpPr>
        <p:grpSpPr>
          <a:xfrm>
            <a:off x="347970" y="1429296"/>
            <a:ext cx="3134317" cy="394823"/>
            <a:chOff x="352383" y="1657346"/>
            <a:chExt cx="3134317" cy="394823"/>
          </a:xfrm>
        </p:grpSpPr>
        <p:grpSp>
          <p:nvGrpSpPr>
            <p:cNvPr id="102" name="Google Shape;102;p15"/>
            <p:cNvGrpSpPr/>
            <p:nvPr/>
          </p:nvGrpSpPr>
          <p:grpSpPr>
            <a:xfrm>
              <a:off x="352383" y="1657346"/>
              <a:ext cx="394823" cy="394823"/>
              <a:chOff x="3932400" y="838200"/>
              <a:chExt cx="533400" cy="533400"/>
            </a:xfrm>
          </p:grpSpPr>
          <p:sp>
            <p:nvSpPr>
              <p:cNvPr id="103" name="Google Shape;103;p15"/>
              <p:cNvSpPr/>
              <p:nvPr/>
            </p:nvSpPr>
            <p:spPr>
              <a:xfrm>
                <a:off x="3932400" y="838200"/>
                <a:ext cx="533400" cy="533400"/>
              </a:xfrm>
              <a:prstGeom prst="flowChartProcess">
                <a:avLst/>
              </a:prstGeom>
              <a:solidFill>
                <a:srgbClr val="EFEF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050">
                  <a:latin typeface="ＭＳ Ｐ明朝" panose="02020600040205080304" pitchFamily="18" charset="-128"/>
                  <a:ea typeface="ＭＳ Ｐ明朝" panose="02020600040205080304" pitchFamily="18" charset="-128"/>
                </a:endParaRPr>
              </a:p>
            </p:txBody>
          </p:sp>
          <p:pic>
            <p:nvPicPr>
              <p:cNvPr id="104" name="Google Shape;104;p15"/>
              <p:cNvPicPr preferRelativeResize="0"/>
              <p:nvPr/>
            </p:nvPicPr>
            <p:blipFill>
              <a:blip r:embed="rId4">
                <a:alphaModFix/>
              </a:blip>
              <a:stretch>
                <a:fillRect/>
              </a:stretch>
            </p:blipFill>
            <p:spPr>
              <a:xfrm rot="10800000" flipH="1">
                <a:off x="4022550" y="937958"/>
                <a:ext cx="353100" cy="3531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105" name="Google Shape;105;p15"/>
            <p:cNvSpPr txBox="1"/>
            <p:nvPr/>
          </p:nvSpPr>
          <p:spPr>
            <a:xfrm>
              <a:off x="819700" y="1677750"/>
              <a:ext cx="2667000" cy="34621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" sz="1050">
                  <a:latin typeface="ＭＳ Ｐ明朝" panose="02020600040205080304" pitchFamily="18" charset="-128"/>
                  <a:ea typeface="ＭＳ Ｐ明朝" panose="02020600040205080304" pitchFamily="18" charset="-128"/>
                  <a:sym typeface="M PLUS Rounded 1c"/>
                </a:rPr>
                <a:t>申込書を利用してのご支援の方</a:t>
              </a:r>
              <a:endParaRPr sz="1050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</a:endParaRPr>
            </a:p>
          </p:txBody>
        </p:sp>
      </p:grpSp>
      <p:sp>
        <p:nvSpPr>
          <p:cNvPr id="106" name="Google Shape;106;p15"/>
          <p:cNvSpPr txBox="1"/>
          <p:nvPr/>
        </p:nvSpPr>
        <p:spPr>
          <a:xfrm>
            <a:off x="879900" y="873198"/>
            <a:ext cx="2305200" cy="507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ja" sz="1050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</a:rPr>
              <a:t>右記サイトから、クレジットカード</a:t>
            </a:r>
            <a:endParaRPr sz="1050">
              <a:latin typeface="ＭＳ Ｐ明朝" panose="02020600040205080304" pitchFamily="18" charset="-128"/>
              <a:ea typeface="ＭＳ Ｐ明朝" panose="02020600040205080304" pitchFamily="18" charset="-128"/>
              <a:sym typeface="M PLUS Rounded 1c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ja" sz="1050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</a:rPr>
              <a:t>または銀行振込でご支援ください</a:t>
            </a:r>
            <a:endParaRPr sz="105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07" name="Google Shape;107;p15"/>
          <p:cNvSpPr txBox="1"/>
          <p:nvPr/>
        </p:nvSpPr>
        <p:spPr>
          <a:xfrm>
            <a:off x="2530975" y="1238550"/>
            <a:ext cx="3585526" cy="507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050" dirty="0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  <a:hlinkClick r:id="rId5"/>
              </a:rPr>
              <a:t>https://readyfor.jp/projects/</a:t>
            </a:r>
            <a:r>
              <a:rPr lang="en-US" altLang="ja" sz="1050" dirty="0" err="1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  <a:hlinkClick r:id="rId5"/>
              </a:rPr>
              <a:t>omuta-saiseikai</a:t>
            </a:r>
            <a:endParaRPr lang="en-US" altLang="ja" sz="1050" dirty="0">
              <a:latin typeface="ＭＳ Ｐ明朝" panose="02020600040205080304" pitchFamily="18" charset="-128"/>
              <a:ea typeface="ＭＳ Ｐ明朝" panose="02020600040205080304" pitchFamily="18" charset="-128"/>
              <a:sym typeface="M PLUS Rounded 1c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050" dirty="0">
              <a:latin typeface="ＭＳ Ｐ明朝" panose="02020600040205080304" pitchFamily="18" charset="-128"/>
              <a:ea typeface="ＭＳ Ｐ明朝" panose="02020600040205080304" pitchFamily="18" charset="-128"/>
              <a:sym typeface="M PLUS Rounded 1c"/>
            </a:endParaRPr>
          </a:p>
        </p:txBody>
      </p:sp>
      <p:grpSp>
        <p:nvGrpSpPr>
          <p:cNvPr id="108" name="Google Shape;108;p15"/>
          <p:cNvGrpSpPr/>
          <p:nvPr/>
        </p:nvGrpSpPr>
        <p:grpSpPr>
          <a:xfrm>
            <a:off x="3587454" y="964400"/>
            <a:ext cx="2529097" cy="234600"/>
            <a:chOff x="3287625" y="1122200"/>
            <a:chExt cx="2410500" cy="234600"/>
          </a:xfrm>
        </p:grpSpPr>
        <p:sp>
          <p:nvSpPr>
            <p:cNvPr id="109" name="Google Shape;109;p15"/>
            <p:cNvSpPr/>
            <p:nvPr/>
          </p:nvSpPr>
          <p:spPr>
            <a:xfrm>
              <a:off x="3287625" y="1122200"/>
              <a:ext cx="2410500" cy="234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" sz="1050" dirty="0">
                  <a:latin typeface="ＭＳ Ｐ明朝" panose="02020600040205080304" pitchFamily="18" charset="-128"/>
                  <a:ea typeface="ＭＳ Ｐ明朝" panose="02020600040205080304" pitchFamily="18" charset="-128"/>
                  <a:sym typeface="M PLUS Rounded 1c"/>
                </a:rPr>
                <a:t>キーワード　レディーフォー</a:t>
              </a:r>
              <a:endParaRPr sz="1050" dirty="0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</a:endParaRPr>
            </a:p>
          </p:txBody>
        </p:sp>
        <p:pic>
          <p:nvPicPr>
            <p:cNvPr id="110" name="Google Shape;110;p15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5449195" y="1170783"/>
              <a:ext cx="137450" cy="13745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11" name="Google Shape;111;p15"/>
          <p:cNvSpPr txBox="1"/>
          <p:nvPr/>
        </p:nvSpPr>
        <p:spPr>
          <a:xfrm>
            <a:off x="879888" y="1784350"/>
            <a:ext cx="6185100" cy="507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ja" sz="1050" dirty="0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</a:rPr>
              <a:t>下記の申込書にご記入の上、FAX・メールまたは郵送にてご提出ください。その上で銀行口座にご支援金を</a:t>
            </a:r>
            <a:endParaRPr sz="1050" dirty="0">
              <a:latin typeface="ＭＳ Ｐ明朝" panose="02020600040205080304" pitchFamily="18" charset="-128"/>
              <a:ea typeface="ＭＳ Ｐ明朝" panose="02020600040205080304" pitchFamily="18" charset="-128"/>
              <a:sym typeface="M PLUS Rounded 1c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ja" sz="1050" dirty="0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</a:rPr>
              <a:t>お振込みください。※お振込みだけではご支援を正常に受理できません。必ず申込書もご提出ください。</a:t>
            </a:r>
            <a:endParaRPr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12" name="Google Shape;112;p15"/>
          <p:cNvSpPr/>
          <p:nvPr/>
        </p:nvSpPr>
        <p:spPr>
          <a:xfrm>
            <a:off x="512514" y="2266885"/>
            <a:ext cx="2404800" cy="2346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050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</a:rPr>
              <a:t>お申し込み先</a:t>
            </a:r>
            <a:endParaRPr sz="1050">
              <a:latin typeface="ＭＳ Ｐ明朝" panose="02020600040205080304" pitchFamily="18" charset="-128"/>
              <a:ea typeface="ＭＳ Ｐ明朝" panose="02020600040205080304" pitchFamily="18" charset="-128"/>
              <a:sym typeface="M PLUS Rounded 1c"/>
            </a:endParaRPr>
          </a:p>
        </p:txBody>
      </p:sp>
      <p:sp>
        <p:nvSpPr>
          <p:cNvPr id="113" name="Google Shape;113;p15"/>
          <p:cNvSpPr/>
          <p:nvPr/>
        </p:nvSpPr>
        <p:spPr>
          <a:xfrm>
            <a:off x="2867000" y="2228213"/>
            <a:ext cx="4307700" cy="2346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050" dirty="0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</a:rPr>
              <a:t>振込先</a:t>
            </a:r>
            <a:endParaRPr sz="1050" dirty="0">
              <a:latin typeface="ＭＳ Ｐ明朝" panose="02020600040205080304" pitchFamily="18" charset="-128"/>
              <a:ea typeface="ＭＳ Ｐ明朝" panose="02020600040205080304" pitchFamily="18" charset="-128"/>
              <a:sym typeface="M PLUS Rounded 1c"/>
            </a:endParaRPr>
          </a:p>
        </p:txBody>
      </p:sp>
      <p:sp>
        <p:nvSpPr>
          <p:cNvPr id="114" name="Google Shape;114;p15"/>
          <p:cNvSpPr txBox="1"/>
          <p:nvPr/>
        </p:nvSpPr>
        <p:spPr>
          <a:xfrm>
            <a:off x="347970" y="2445150"/>
            <a:ext cx="2504743" cy="1154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ja" sz="1050" dirty="0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</a:rPr>
              <a:t>&lt;実行者名&gt;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</a:rPr>
              <a:t>福岡県済生会大牟田病院</a:t>
            </a:r>
            <a:endParaRPr sz="1050" dirty="0">
              <a:latin typeface="ＭＳ Ｐ明朝" panose="02020600040205080304" pitchFamily="18" charset="-128"/>
              <a:ea typeface="ＭＳ Ｐ明朝" panose="02020600040205080304" pitchFamily="18" charset="-128"/>
              <a:sym typeface="M PLUS Rounded 1c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ja" sz="1050" dirty="0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</a:rPr>
              <a:t>&lt;住所&gt; 〒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</a:rPr>
              <a:t>837-0916</a:t>
            </a:r>
            <a:endParaRPr sz="1050" dirty="0">
              <a:latin typeface="ＭＳ Ｐ明朝" panose="02020600040205080304" pitchFamily="18" charset="-128"/>
              <a:ea typeface="ＭＳ Ｐ明朝" panose="02020600040205080304" pitchFamily="18" charset="-128"/>
              <a:sym typeface="M PLUS Rounded 1c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</a:rPr>
              <a:t>　　　　福岡県大牟田市田隈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</a:rPr>
              <a:t>810</a:t>
            </a:r>
            <a:endParaRPr sz="1050" dirty="0">
              <a:latin typeface="ＭＳ Ｐ明朝" panose="02020600040205080304" pitchFamily="18" charset="-128"/>
              <a:ea typeface="ＭＳ Ｐ明朝" panose="02020600040205080304" pitchFamily="18" charset="-128"/>
              <a:sym typeface="M PLUS Rounded 1c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ja" sz="1050" dirty="0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</a:rPr>
              <a:t>電話：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</a:rPr>
              <a:t>0944-53-2488</a:t>
            </a:r>
            <a:endParaRPr sz="1050" dirty="0">
              <a:latin typeface="ＭＳ Ｐ明朝" panose="02020600040205080304" pitchFamily="18" charset="-128"/>
              <a:ea typeface="ＭＳ Ｐ明朝" panose="02020600040205080304" pitchFamily="18" charset="-128"/>
              <a:sym typeface="M PLUS Rounded 1c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ja" sz="1050" dirty="0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</a:rPr>
              <a:t>FAX：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</a:rPr>
              <a:t>0944-53-2538</a:t>
            </a:r>
            <a:endParaRPr sz="1050" dirty="0">
              <a:latin typeface="ＭＳ Ｐ明朝" panose="02020600040205080304" pitchFamily="18" charset="-128"/>
              <a:ea typeface="ＭＳ Ｐ明朝" panose="02020600040205080304" pitchFamily="18" charset="-128"/>
              <a:sym typeface="M PLUS Rounded 1c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ja" sz="1050" dirty="0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</a:rPr>
              <a:t>メール：</a:t>
            </a:r>
            <a:r>
              <a:rPr lang="en-US" altLang="ja" sz="1050" dirty="0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</a:rPr>
              <a:t>team-omuta@omuta-saiseikai.jp</a:t>
            </a:r>
            <a:endParaRPr sz="1050" dirty="0">
              <a:latin typeface="ＭＳ Ｐ明朝" panose="02020600040205080304" pitchFamily="18" charset="-128"/>
              <a:ea typeface="ＭＳ Ｐ明朝" panose="02020600040205080304" pitchFamily="18" charset="-128"/>
              <a:sym typeface="M PLUS Rounded 1c"/>
            </a:endParaRPr>
          </a:p>
        </p:txBody>
      </p:sp>
      <p:sp>
        <p:nvSpPr>
          <p:cNvPr id="115" name="Google Shape;115;p15"/>
          <p:cNvSpPr/>
          <p:nvPr/>
        </p:nvSpPr>
        <p:spPr>
          <a:xfrm>
            <a:off x="2956913" y="3065775"/>
            <a:ext cx="712500" cy="2346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" dirty="0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</a:rPr>
              <a:t>口座名義</a:t>
            </a:r>
            <a:endParaRPr sz="1000" dirty="0">
              <a:latin typeface="ＭＳ Ｐ明朝" panose="02020600040205080304" pitchFamily="18" charset="-128"/>
              <a:ea typeface="ＭＳ Ｐ明朝" panose="02020600040205080304" pitchFamily="18" charset="-128"/>
              <a:sym typeface="M PLUS Rounded 1c"/>
            </a:endParaRPr>
          </a:p>
        </p:txBody>
      </p:sp>
      <p:sp>
        <p:nvSpPr>
          <p:cNvPr id="116" name="Google Shape;116;p15"/>
          <p:cNvSpPr/>
          <p:nvPr/>
        </p:nvSpPr>
        <p:spPr>
          <a:xfrm>
            <a:off x="2956913" y="2793625"/>
            <a:ext cx="712500" cy="2346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" dirty="0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</a:rPr>
              <a:t>口座番号</a:t>
            </a:r>
            <a:endParaRPr sz="1000" dirty="0">
              <a:latin typeface="ＭＳ Ｐ明朝" panose="02020600040205080304" pitchFamily="18" charset="-128"/>
              <a:ea typeface="ＭＳ Ｐ明朝" panose="02020600040205080304" pitchFamily="18" charset="-128"/>
              <a:sym typeface="M PLUS Rounded 1c"/>
            </a:endParaRPr>
          </a:p>
        </p:txBody>
      </p:sp>
      <p:sp>
        <p:nvSpPr>
          <p:cNvPr id="117" name="Google Shape;117;p15"/>
          <p:cNvSpPr/>
          <p:nvPr/>
        </p:nvSpPr>
        <p:spPr>
          <a:xfrm>
            <a:off x="4957488" y="2547238"/>
            <a:ext cx="712500" cy="2346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050" dirty="0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</a:rPr>
              <a:t>支店名</a:t>
            </a:r>
            <a:endParaRPr sz="1050" dirty="0">
              <a:latin typeface="ＭＳ Ｐ明朝" panose="02020600040205080304" pitchFamily="18" charset="-128"/>
              <a:ea typeface="ＭＳ Ｐ明朝" panose="02020600040205080304" pitchFamily="18" charset="-128"/>
              <a:sym typeface="M PLUS Rounded 1c"/>
            </a:endParaRPr>
          </a:p>
        </p:txBody>
      </p:sp>
      <p:sp>
        <p:nvSpPr>
          <p:cNvPr id="118" name="Google Shape;118;p15"/>
          <p:cNvSpPr/>
          <p:nvPr/>
        </p:nvSpPr>
        <p:spPr>
          <a:xfrm>
            <a:off x="2956913" y="2510925"/>
            <a:ext cx="712500" cy="2346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" dirty="0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</a:rPr>
              <a:t>金融機関</a:t>
            </a:r>
            <a:endParaRPr sz="1000" dirty="0">
              <a:latin typeface="ＭＳ Ｐ明朝" panose="02020600040205080304" pitchFamily="18" charset="-128"/>
              <a:ea typeface="ＭＳ Ｐ明朝" panose="02020600040205080304" pitchFamily="18" charset="-128"/>
              <a:sym typeface="M PLUS Rounded 1c"/>
            </a:endParaRPr>
          </a:p>
        </p:txBody>
      </p:sp>
      <p:sp>
        <p:nvSpPr>
          <p:cNvPr id="119" name="Google Shape;119;p15"/>
          <p:cNvSpPr txBox="1"/>
          <p:nvPr/>
        </p:nvSpPr>
        <p:spPr>
          <a:xfrm>
            <a:off x="3711750" y="2541000"/>
            <a:ext cx="1237100" cy="195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</a:rPr>
              <a:t>福岡</a:t>
            </a:r>
            <a:r>
              <a:rPr lang="ja" sz="1050" dirty="0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</a:rPr>
              <a:t>銀行（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</a:rPr>
              <a:t>0177</a:t>
            </a:r>
            <a:r>
              <a:rPr lang="ja" sz="1050" dirty="0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</a:rPr>
              <a:t>）</a:t>
            </a:r>
            <a:endParaRPr sz="1050" dirty="0">
              <a:latin typeface="ＭＳ Ｐ明朝" panose="02020600040205080304" pitchFamily="18" charset="-128"/>
              <a:ea typeface="ＭＳ Ｐ明朝" panose="02020600040205080304" pitchFamily="18" charset="-128"/>
              <a:sym typeface="M PLUS Rounded 1c"/>
            </a:endParaRPr>
          </a:p>
        </p:txBody>
      </p:sp>
      <p:sp>
        <p:nvSpPr>
          <p:cNvPr id="120" name="Google Shape;120;p15"/>
          <p:cNvSpPr txBox="1"/>
          <p:nvPr/>
        </p:nvSpPr>
        <p:spPr>
          <a:xfrm>
            <a:off x="5804713" y="2476521"/>
            <a:ext cx="1409150" cy="2876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</a:rPr>
              <a:t>大牟田</a:t>
            </a:r>
            <a:r>
              <a:rPr lang="ja" sz="1050" dirty="0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</a:rPr>
              <a:t>支店（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</a:rPr>
              <a:t>691</a:t>
            </a:r>
            <a:r>
              <a:rPr lang="ja" sz="1050" dirty="0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</a:rPr>
              <a:t>）</a:t>
            </a:r>
            <a:endParaRPr sz="1050" dirty="0">
              <a:latin typeface="ＭＳ Ｐ明朝" panose="02020600040205080304" pitchFamily="18" charset="-128"/>
              <a:ea typeface="ＭＳ Ｐ明朝" panose="02020600040205080304" pitchFamily="18" charset="-128"/>
              <a:sym typeface="M PLUS Rounded 1c"/>
            </a:endParaRPr>
          </a:p>
        </p:txBody>
      </p:sp>
      <p:sp>
        <p:nvSpPr>
          <p:cNvPr id="121" name="Google Shape;121;p15"/>
          <p:cNvSpPr txBox="1"/>
          <p:nvPr/>
        </p:nvSpPr>
        <p:spPr>
          <a:xfrm>
            <a:off x="3729639" y="2769034"/>
            <a:ext cx="1824107" cy="263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</a:rPr>
              <a:t>普通預金　２６５８９２７</a:t>
            </a:r>
            <a:endParaRPr sz="1050" dirty="0">
              <a:latin typeface="ＭＳ Ｐ明朝" panose="02020600040205080304" pitchFamily="18" charset="-128"/>
              <a:ea typeface="ＭＳ Ｐ明朝" panose="02020600040205080304" pitchFamily="18" charset="-128"/>
              <a:sym typeface="M PLUS Rounded 1c"/>
            </a:endParaRPr>
          </a:p>
        </p:txBody>
      </p:sp>
      <p:sp>
        <p:nvSpPr>
          <p:cNvPr id="122" name="Google Shape;122;p15"/>
          <p:cNvSpPr txBox="1"/>
          <p:nvPr/>
        </p:nvSpPr>
        <p:spPr>
          <a:xfrm>
            <a:off x="3701700" y="3057301"/>
            <a:ext cx="3816700" cy="3558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000" dirty="0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</a:rPr>
              <a:t>社会福祉法人恩賜財団済生会支部福岡県済生会大牟田病院</a:t>
            </a:r>
            <a:endParaRPr lang="en-US" altLang="ja-JP" sz="1000" dirty="0">
              <a:latin typeface="ＭＳ Ｐ明朝" panose="02020600040205080304" pitchFamily="18" charset="-128"/>
              <a:ea typeface="ＭＳ Ｐ明朝" panose="02020600040205080304" pitchFamily="18" charset="-128"/>
              <a:sym typeface="M PLUS Rounded 1c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000" dirty="0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</a:rPr>
              <a:t>院長　稲吉康治</a:t>
            </a:r>
            <a:endParaRPr sz="1000" dirty="0">
              <a:latin typeface="ＭＳ Ｐ明朝" panose="02020600040205080304" pitchFamily="18" charset="-128"/>
              <a:ea typeface="ＭＳ Ｐ明朝" panose="02020600040205080304" pitchFamily="18" charset="-128"/>
              <a:sym typeface="M PLUS Rounded 1c"/>
            </a:endParaRPr>
          </a:p>
        </p:txBody>
      </p:sp>
      <p:pic>
        <p:nvPicPr>
          <p:cNvPr id="123" name="Google Shape;123;p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221700" y="884475"/>
            <a:ext cx="712500" cy="712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15"/>
          <p:cNvSpPr txBox="1"/>
          <p:nvPr/>
        </p:nvSpPr>
        <p:spPr>
          <a:xfrm>
            <a:off x="3639029" y="3438375"/>
            <a:ext cx="3829433" cy="3414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" dirty="0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</a:rPr>
              <a:t>（カナ）</a:t>
            </a:r>
            <a:r>
              <a:rPr lang="ja-JP" altLang="en-US" sz="1000" dirty="0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</a:rPr>
              <a:t>ﾌｸ）</a:t>
            </a:r>
            <a:r>
              <a:rPr lang="ja-JP" altLang="en-US" sz="1000" dirty="0" err="1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</a:rPr>
              <a:t>ｵﾝｼｻﾞｲﾀﾞﾝｻｲｾｲｶｲｼ</a:t>
            </a:r>
            <a:r>
              <a:rPr lang="ja-JP" altLang="en-US" sz="1000" dirty="0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</a:rPr>
              <a:t>ﾌﾞﾌｸｵｶｹﾝｻｲｾｲｶｲｵｵﾑﾀﾋﾞｮｳｲﾝ</a:t>
            </a:r>
            <a:endParaRPr lang="en-US" altLang="ja-JP" sz="1000" dirty="0">
              <a:latin typeface="ＭＳ Ｐ明朝" panose="02020600040205080304" pitchFamily="18" charset="-128"/>
              <a:ea typeface="ＭＳ Ｐ明朝" panose="02020600040205080304" pitchFamily="18" charset="-128"/>
              <a:sym typeface="M PLUS Rounded 1c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000" dirty="0">
                <a:latin typeface="ＭＳ Ｐ明朝" panose="02020600040205080304" pitchFamily="18" charset="-128"/>
                <a:ea typeface="ＭＳ Ｐ明朝" panose="02020600040205080304" pitchFamily="18" charset="-128"/>
                <a:sym typeface="M PLUS Rounded 1c"/>
              </a:rPr>
              <a:t>　　　 ｲﾝﾁｮｳ　ｲﾅﾖｼﾔｽﾊﾙ</a:t>
            </a:r>
            <a:endParaRPr sz="1000" dirty="0">
              <a:latin typeface="ＭＳ Ｐ明朝" panose="02020600040205080304" pitchFamily="18" charset="-128"/>
              <a:ea typeface="ＭＳ Ｐ明朝" panose="02020600040205080304" pitchFamily="18" charset="-128"/>
              <a:sym typeface="M PLUS Rounded 1c"/>
            </a:endParaRPr>
          </a:p>
        </p:txBody>
      </p:sp>
      <p:pic>
        <p:nvPicPr>
          <p:cNvPr id="39" name="図 3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7775" y="872222"/>
            <a:ext cx="852984" cy="852984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-3270738" y="4051200"/>
            <a:ext cx="196947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ja-JP" altLang="en-US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227</Words>
  <Application>Microsoft Office PowerPoint</Application>
  <PresentationFormat>ユーザー設定</PresentationFormat>
  <Paragraphs>82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 PLUS Rounded 1c</vt:lpstr>
      <vt:lpstr>ＭＳ Ｐ明朝</vt:lpstr>
      <vt:lpstr>Arial</vt:lpstr>
      <vt:lpstr>Simple Light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庶務・用度</dc:creator>
  <cp:lastModifiedBy>soumu-kanri</cp:lastModifiedBy>
  <cp:revision>12</cp:revision>
  <dcterms:modified xsi:type="dcterms:W3CDTF">2023-02-22T03:41:07Z</dcterms:modified>
</cp:coreProperties>
</file>